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3"/>
    <p:sldMasterId id="2147483709" r:id="rId4"/>
    <p:sldMasterId id="2147483756" r:id="rId5"/>
  </p:sldMasterIdLst>
  <p:notesMasterIdLst>
    <p:notesMasterId r:id="rId86"/>
  </p:notesMasterIdLst>
  <p:handoutMasterIdLst>
    <p:handoutMasterId r:id="rId87"/>
  </p:handoutMasterIdLst>
  <p:sldIdLst>
    <p:sldId id="394" r:id="rId6"/>
    <p:sldId id="346" r:id="rId7"/>
    <p:sldId id="347" r:id="rId8"/>
    <p:sldId id="348" r:id="rId9"/>
    <p:sldId id="311" r:id="rId10"/>
    <p:sldId id="312" r:id="rId11"/>
    <p:sldId id="313" r:id="rId12"/>
    <p:sldId id="320" r:id="rId13"/>
    <p:sldId id="371" r:id="rId14"/>
    <p:sldId id="372" r:id="rId15"/>
    <p:sldId id="291" r:id="rId16"/>
    <p:sldId id="373" r:id="rId17"/>
    <p:sldId id="315" r:id="rId18"/>
    <p:sldId id="301" r:id="rId19"/>
    <p:sldId id="350" r:id="rId20"/>
    <p:sldId id="392" r:id="rId21"/>
    <p:sldId id="353" r:id="rId22"/>
    <p:sldId id="316" r:id="rId23"/>
    <p:sldId id="317" r:id="rId24"/>
    <p:sldId id="374" r:id="rId25"/>
    <p:sldId id="375" r:id="rId26"/>
    <p:sldId id="318" r:id="rId27"/>
    <p:sldId id="263" r:id="rId28"/>
    <p:sldId id="293" r:id="rId29"/>
    <p:sldId id="389" r:id="rId30"/>
    <p:sldId id="299" r:id="rId31"/>
    <p:sldId id="314" r:id="rId32"/>
    <p:sldId id="378" r:id="rId33"/>
    <p:sldId id="379" r:id="rId34"/>
    <p:sldId id="323" r:id="rId35"/>
    <p:sldId id="327" r:id="rId36"/>
    <p:sldId id="324" r:id="rId37"/>
    <p:sldId id="380" r:id="rId38"/>
    <p:sldId id="325" r:id="rId39"/>
    <p:sldId id="326" r:id="rId40"/>
    <p:sldId id="321" r:id="rId41"/>
    <p:sldId id="319" r:id="rId42"/>
    <p:sldId id="304" r:id="rId43"/>
    <p:sldId id="306" r:id="rId44"/>
    <p:sldId id="390" r:id="rId45"/>
    <p:sldId id="305" r:id="rId46"/>
    <p:sldId id="303" r:id="rId47"/>
    <p:sldId id="307" r:id="rId48"/>
    <p:sldId id="391" r:id="rId49"/>
    <p:sldId id="310" r:id="rId50"/>
    <p:sldId id="331" r:id="rId51"/>
    <p:sldId id="388" r:id="rId52"/>
    <p:sldId id="333" r:id="rId53"/>
    <p:sldId id="339" r:id="rId54"/>
    <p:sldId id="336" r:id="rId55"/>
    <p:sldId id="335" r:id="rId56"/>
    <p:sldId id="332" r:id="rId57"/>
    <p:sldId id="334" r:id="rId58"/>
    <p:sldId id="337" r:id="rId59"/>
    <p:sldId id="338" r:id="rId60"/>
    <p:sldId id="340" r:id="rId61"/>
    <p:sldId id="341" r:id="rId62"/>
    <p:sldId id="342" r:id="rId63"/>
    <p:sldId id="343" r:id="rId64"/>
    <p:sldId id="344" r:id="rId65"/>
    <p:sldId id="345" r:id="rId66"/>
    <p:sldId id="355" r:id="rId67"/>
    <p:sldId id="357" r:id="rId68"/>
    <p:sldId id="354" r:id="rId69"/>
    <p:sldId id="358" r:id="rId70"/>
    <p:sldId id="359" r:id="rId71"/>
    <p:sldId id="360" r:id="rId72"/>
    <p:sldId id="383" r:id="rId73"/>
    <p:sldId id="366" r:id="rId74"/>
    <p:sldId id="367" r:id="rId75"/>
    <p:sldId id="384" r:id="rId76"/>
    <p:sldId id="370" r:id="rId77"/>
    <p:sldId id="369" r:id="rId78"/>
    <p:sldId id="361" r:id="rId79"/>
    <p:sldId id="381" r:id="rId80"/>
    <p:sldId id="356" r:id="rId81"/>
    <p:sldId id="363" r:id="rId82"/>
    <p:sldId id="364" r:id="rId83"/>
    <p:sldId id="365" r:id="rId84"/>
    <p:sldId id="385"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94"/>
            <p14:sldId id="346"/>
            <p14:sldId id="347"/>
            <p14:sldId id="348"/>
          </p14:sldIdLst>
        </p14:section>
        <p14:section name="Managed identities" id="{BB75B852-876E-AB44-A27C-5582A3844BA0}">
          <p14:sldIdLst>
            <p14:sldId id="311"/>
            <p14:sldId id="312"/>
            <p14:sldId id="313"/>
            <p14:sldId id="320"/>
            <p14:sldId id="371"/>
            <p14:sldId id="372"/>
            <p14:sldId id="291"/>
            <p14:sldId id="373"/>
            <p14:sldId id="315"/>
            <p14:sldId id="301"/>
            <p14:sldId id="350"/>
            <p14:sldId id="392"/>
            <p14:sldId id="353"/>
            <p14:sldId id="316"/>
            <p14:sldId id="317"/>
            <p14:sldId id="374"/>
            <p14:sldId id="375"/>
            <p14:sldId id="318"/>
            <p14:sldId id="263"/>
            <p14:sldId id="293"/>
            <p14:sldId id="389"/>
            <p14:sldId id="299"/>
          </p14:sldIdLst>
        </p14:section>
        <p14:section name="Hybrid identities" id="{E9B369DC-D664-F044-BA54-DBE1899FA2E3}">
          <p14:sldIdLst>
            <p14:sldId id="314"/>
            <p14:sldId id="378"/>
            <p14:sldId id="379"/>
            <p14:sldId id="323"/>
            <p14:sldId id="327"/>
            <p14:sldId id="324"/>
            <p14:sldId id="380"/>
            <p14:sldId id="325"/>
            <p14:sldId id="326"/>
          </p14:sldIdLst>
        </p14:section>
        <p14:section name="Identity Providers" id="{44BD7D34-68A3-B54C-A74F-2DCDA5510AE6}">
          <p14:sldIdLst>
            <p14:sldId id="321"/>
            <p14:sldId id="319"/>
            <p14:sldId id="304"/>
            <p14:sldId id="306"/>
            <p14:sldId id="390"/>
            <p14:sldId id="305"/>
            <p14:sldId id="303"/>
            <p14:sldId id="307"/>
            <p14:sldId id="391"/>
            <p14:sldId id="310"/>
          </p14:sldIdLst>
        </p14:section>
        <p14:section name="Data security" id="{F98CB76C-A4AB-8744-A073-57DE14B9A115}">
          <p14:sldIdLst>
            <p14:sldId id="331"/>
            <p14:sldId id="388"/>
            <p14:sldId id="333"/>
            <p14:sldId id="339"/>
            <p14:sldId id="336"/>
            <p14:sldId id="335"/>
            <p14:sldId id="332"/>
            <p14:sldId id="334"/>
            <p14:sldId id="337"/>
            <p14:sldId id="338"/>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54"/>
            <p14:sldId id="358"/>
            <p14:sldId id="359"/>
            <p14:sldId id="360"/>
            <p14:sldId id="383"/>
            <p14:sldId id="366"/>
            <p14:sldId id="367"/>
            <p14:sldId id="384"/>
            <p14:sldId id="370"/>
            <p14:sldId id="369"/>
            <p14:sldId id="361"/>
            <p14:sldId id="381"/>
            <p14:sldId id="356"/>
            <p14:sldId id="363"/>
            <p14:sldId id="364"/>
            <p14:sldId id="365"/>
            <p14:sldId id="3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70826" autoAdjust="0"/>
  </p:normalViewPr>
  <p:slideViewPr>
    <p:cSldViewPr snapToGrid="0">
      <p:cViewPr varScale="1">
        <p:scale>
          <a:sx n="68" d="100"/>
          <a:sy n="68" d="100"/>
        </p:scale>
        <p:origin x="561" y="4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0164"/>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handoutMaster" Target="handoutMasters/handoutMaster1.xml"/><Relationship Id="rId5" Type="http://schemas.openxmlformats.org/officeDocument/2006/relationships/slideMaster" Target="slideMasters/slideMaster3.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F4D17E10-9832-644F-850D-B2DE5F5C7025}" type="presOf" srcId="{0E1756FE-9A0E-40C2-AF27-BEDB22587F4C}" destId="{8E02C9CA-7E47-4C0E-9D64-9A4547D3E10B}" srcOrd="0" destOrd="0" presId="urn:microsoft.com/office/officeart/2008/layout/AlternatingHexagons"/>
    <dgm:cxn modelId="{E68A5911-EE07-A140-9DE5-FD80233153DE}" type="presOf" srcId="{E219CF06-472A-4D49-B22F-B44B8895BA3A}" destId="{086C4028-E570-4C97-805F-0C7D8D7F5D26}" srcOrd="0" destOrd="0" presId="urn:microsoft.com/office/officeart/2008/layout/AlternatingHexagons"/>
    <dgm:cxn modelId="{89E92D21-1961-7E46-AC23-02DBB8E3F48D}" type="presOf" srcId="{6A4FCFFA-444B-43DD-9046-3AADE5D1F4C9}" destId="{E73095F5-EF93-4F9E-8583-9070C4DC8D56}" srcOrd="0" destOrd="0" presId="urn:microsoft.com/office/officeart/2008/layout/AlternatingHexagons"/>
    <dgm:cxn modelId="{7A808928-D50C-8F41-807D-0C1A39174A1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EA31B246-4BA2-3C41-A012-631F9536FE9A}" type="presOf" srcId="{6194E1D2-9BCB-4BC2-A5C1-B5C7213CB280}" destId="{3B24438F-B54F-4578-A2ED-266B850D189B}" srcOrd="0" destOrd="0" presId="urn:microsoft.com/office/officeart/2008/layout/AlternatingHexagons"/>
    <dgm:cxn modelId="{A77C3D47-FC6F-CF41-9F48-6367ABFC67EB}" type="presOf" srcId="{A6DD3D5F-E149-46DF-9DCA-EAF6439D8FBC}" destId="{351FC134-8697-4C99-AFA8-B90BC49F3901}" srcOrd="0" destOrd="0" presId="urn:microsoft.com/office/officeart/2008/layout/AlternatingHexagons"/>
    <dgm:cxn modelId="{C676A654-C184-CB4B-A935-2EB82B9BC6C5}" type="presOf" srcId="{EEA06D5F-AEF1-4E25-81CB-378F9FBE7219}" destId="{7FFF41F5-4B85-4283-89BC-F72BB1DCDF17}" srcOrd="0" destOrd="0" presId="urn:microsoft.com/office/officeart/2008/layout/AlternatingHexagons"/>
    <dgm:cxn modelId="{35CDE077-742A-274E-BEC8-DA504EBE68B8}"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92B270C0-52B8-49C3-8698-DAB9C0880155}" srcId="{A6DD3D5F-E149-46DF-9DCA-EAF6439D8FBC}" destId="{2DE38695-58BA-4A8F-8BF2-B4AF6597D3FC}" srcOrd="3" destOrd="0" parTransId="{B6DEECF7-E0A9-4192-A96C-F610FC2A1389}" sibTransId="{50C5104F-FEB7-4B02-AC0F-6A450247F1CD}"/>
    <dgm:cxn modelId="{C30E05CD-1FC1-2942-826E-4B639A57EB1C}" type="presOf" srcId="{AC5AD43E-8BA6-40C9-90EE-24F45AB1BC51}" destId="{49CC989F-47AD-4C12-A6F8-6A4849D90237}" srcOrd="0" destOrd="0" presId="urn:microsoft.com/office/officeart/2008/layout/AlternatingHexagons"/>
    <dgm:cxn modelId="{416B5EDB-3478-9144-B313-C2B72B2CE787}" type="presOf" srcId="{BBFAC1CF-FB45-4815-B4AD-A0064D1B9DF7}" destId="{9A30A22A-4099-4164-B490-37968B1380F3}" srcOrd="0" destOrd="0" presId="urn:microsoft.com/office/officeart/2008/layout/AlternatingHexagons"/>
    <dgm:cxn modelId="{6B0CA8F2-BD04-9048-8F2F-D70D58980ECA}"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ADF5C57F-3DF9-404C-AFA2-A4A8D16D15BD}" type="presParOf" srcId="{351FC134-8697-4C99-AFA8-B90BC49F3901}" destId="{C27083B2-9A0F-4FFA-BCE6-5FCE9BF5DF4C}" srcOrd="0" destOrd="0" presId="urn:microsoft.com/office/officeart/2008/layout/AlternatingHexagons"/>
    <dgm:cxn modelId="{4116CE35-B75E-814E-9D4D-F81EABCBA5EC}" type="presParOf" srcId="{C27083B2-9A0F-4FFA-BCE6-5FCE9BF5DF4C}" destId="{7FFF41F5-4B85-4283-89BC-F72BB1DCDF17}" srcOrd="0" destOrd="0" presId="urn:microsoft.com/office/officeart/2008/layout/AlternatingHexagons"/>
    <dgm:cxn modelId="{B2810942-0506-5740-BE76-8025557DBDD5}" type="presParOf" srcId="{C27083B2-9A0F-4FFA-BCE6-5FCE9BF5DF4C}" destId="{9A53782E-84B7-495E-BB96-20026BD94B97}" srcOrd="1" destOrd="0" presId="urn:microsoft.com/office/officeart/2008/layout/AlternatingHexagons"/>
    <dgm:cxn modelId="{A4A679A9-C9F3-DB46-9906-E4DCC5B17959}" type="presParOf" srcId="{C27083B2-9A0F-4FFA-BCE6-5FCE9BF5DF4C}" destId="{C8F46EF9-A892-40FC-8AFD-0A2A27FD9B8E}" srcOrd="2" destOrd="0" presId="urn:microsoft.com/office/officeart/2008/layout/AlternatingHexagons"/>
    <dgm:cxn modelId="{4E4B35AE-5C07-D540-A49B-DBB03112E1E2}" type="presParOf" srcId="{C27083B2-9A0F-4FFA-BCE6-5FCE9BF5DF4C}" destId="{E418E733-20C6-49A0-997F-9C6B8905BA95}" srcOrd="3" destOrd="0" presId="urn:microsoft.com/office/officeart/2008/layout/AlternatingHexagons"/>
    <dgm:cxn modelId="{D888739A-CD49-F94A-80A7-CAFD3147FAE9}" type="presParOf" srcId="{C27083B2-9A0F-4FFA-BCE6-5FCE9BF5DF4C}" destId="{9A30A22A-4099-4164-B490-37968B1380F3}" srcOrd="4" destOrd="0" presId="urn:microsoft.com/office/officeart/2008/layout/AlternatingHexagons"/>
    <dgm:cxn modelId="{1ED32081-E4B0-804E-8A34-C95225D1DD07}" type="presParOf" srcId="{351FC134-8697-4C99-AFA8-B90BC49F3901}" destId="{F78791F6-8845-4D85-8FCC-3525878660B6}" srcOrd="1" destOrd="0" presId="urn:microsoft.com/office/officeart/2008/layout/AlternatingHexagons"/>
    <dgm:cxn modelId="{D0EFA4A8-D248-C449-BB1B-E3C2EEF735CF}" type="presParOf" srcId="{351FC134-8697-4C99-AFA8-B90BC49F3901}" destId="{82F54AC2-4FE0-482E-BC67-BF735496D70F}" srcOrd="2" destOrd="0" presId="urn:microsoft.com/office/officeart/2008/layout/AlternatingHexagons"/>
    <dgm:cxn modelId="{AFA1FD90-5738-5249-A339-570FD6013B71}" type="presParOf" srcId="{82F54AC2-4FE0-482E-BC67-BF735496D70F}" destId="{086C4028-E570-4C97-805F-0C7D8D7F5D26}" srcOrd="0" destOrd="0" presId="urn:microsoft.com/office/officeart/2008/layout/AlternatingHexagons"/>
    <dgm:cxn modelId="{072E05F3-240D-7F40-88B5-A9464BAFC884}" type="presParOf" srcId="{82F54AC2-4FE0-482E-BC67-BF735496D70F}" destId="{24AAF4F4-6396-4EA2-8E83-1A293A16235A}" srcOrd="1" destOrd="0" presId="urn:microsoft.com/office/officeart/2008/layout/AlternatingHexagons"/>
    <dgm:cxn modelId="{6FDA3B21-51AE-124F-9BEE-6301E57929DC}" type="presParOf" srcId="{82F54AC2-4FE0-482E-BC67-BF735496D70F}" destId="{9650F368-4B1D-485E-8077-0AC20E234246}" srcOrd="2" destOrd="0" presId="urn:microsoft.com/office/officeart/2008/layout/AlternatingHexagons"/>
    <dgm:cxn modelId="{088E1167-1781-1A42-9DF8-15E7226F3675}" type="presParOf" srcId="{82F54AC2-4FE0-482E-BC67-BF735496D70F}" destId="{DC6FACF7-392E-41F7-A5FA-ABE3E62E537F}" srcOrd="3" destOrd="0" presId="urn:microsoft.com/office/officeart/2008/layout/AlternatingHexagons"/>
    <dgm:cxn modelId="{E706330B-7BB3-4B47-B65B-0914DA154614}" type="presParOf" srcId="{82F54AC2-4FE0-482E-BC67-BF735496D70F}" destId="{9389B828-6B7F-4CD3-880B-C6216114697F}" srcOrd="4" destOrd="0" presId="urn:microsoft.com/office/officeart/2008/layout/AlternatingHexagons"/>
    <dgm:cxn modelId="{978A6994-CB8A-CE46-A492-3D65C3C89072}" type="presParOf" srcId="{351FC134-8697-4C99-AFA8-B90BC49F3901}" destId="{DF294135-5988-4E7D-9923-8C52B674575C}" srcOrd="3" destOrd="0" presId="urn:microsoft.com/office/officeart/2008/layout/AlternatingHexagons"/>
    <dgm:cxn modelId="{2182A136-3F2D-884F-9AF3-3D5DB8610D79}" type="presParOf" srcId="{351FC134-8697-4C99-AFA8-B90BC49F3901}" destId="{EAA7EB19-32E9-4F0C-9F6C-24E51D82C78B}" srcOrd="4" destOrd="0" presId="urn:microsoft.com/office/officeart/2008/layout/AlternatingHexagons"/>
    <dgm:cxn modelId="{315BA5C8-FA34-BA4A-A8E5-C18B3F26F612}" type="presParOf" srcId="{EAA7EB19-32E9-4F0C-9F6C-24E51D82C78B}" destId="{8E02C9CA-7E47-4C0E-9D64-9A4547D3E10B}" srcOrd="0" destOrd="0" presId="urn:microsoft.com/office/officeart/2008/layout/AlternatingHexagons"/>
    <dgm:cxn modelId="{2841BCDA-8F0F-464C-A9A5-49B63C4E376B}" type="presParOf" srcId="{EAA7EB19-32E9-4F0C-9F6C-24E51D82C78B}" destId="{3617D18F-FC41-4379-8912-3757CD3B8A92}" srcOrd="1" destOrd="0" presId="urn:microsoft.com/office/officeart/2008/layout/AlternatingHexagons"/>
    <dgm:cxn modelId="{3B526A6D-C861-DC4D-823E-1596A379D3BE}" type="presParOf" srcId="{EAA7EB19-32E9-4F0C-9F6C-24E51D82C78B}" destId="{F28AB40F-93CA-4F5C-ADC0-1B28CAD0E87C}" srcOrd="2" destOrd="0" presId="urn:microsoft.com/office/officeart/2008/layout/AlternatingHexagons"/>
    <dgm:cxn modelId="{593E42B4-D509-F644-8D1A-720926544193}" type="presParOf" srcId="{EAA7EB19-32E9-4F0C-9F6C-24E51D82C78B}" destId="{FD8EA8C7-F262-4730-8888-4B7638BDBF47}" srcOrd="3" destOrd="0" presId="urn:microsoft.com/office/officeart/2008/layout/AlternatingHexagons"/>
    <dgm:cxn modelId="{AB18C2E2-209F-4E4A-8E15-A915D778F533}" type="presParOf" srcId="{EAA7EB19-32E9-4F0C-9F6C-24E51D82C78B}" destId="{49CC989F-47AD-4C12-A6F8-6A4849D90237}" srcOrd="4" destOrd="0" presId="urn:microsoft.com/office/officeart/2008/layout/AlternatingHexagons"/>
    <dgm:cxn modelId="{803AE500-EB00-804E-89CE-E51FEB133792}" type="presParOf" srcId="{351FC134-8697-4C99-AFA8-B90BC49F3901}" destId="{9D245871-3433-44B1-B19B-6FCC891E4FD9}" srcOrd="5" destOrd="0" presId="urn:microsoft.com/office/officeart/2008/layout/AlternatingHexagons"/>
    <dgm:cxn modelId="{A0402DD1-3EF1-D24F-92A4-A167105B2CA4}" type="presParOf" srcId="{351FC134-8697-4C99-AFA8-B90BC49F3901}" destId="{F1514F44-26EE-40F7-8EF7-D089CA9FBB32}" srcOrd="6" destOrd="0" presId="urn:microsoft.com/office/officeart/2008/layout/AlternatingHexagons"/>
    <dgm:cxn modelId="{E3C0A612-6DE0-4949-8BC2-7F671C87BD4F}" type="presParOf" srcId="{F1514F44-26EE-40F7-8EF7-D089CA9FBB32}" destId="{1CF68D52-AC71-446A-824B-331D380D19AB}" srcOrd="0" destOrd="0" presId="urn:microsoft.com/office/officeart/2008/layout/AlternatingHexagons"/>
    <dgm:cxn modelId="{6947CC98-336E-D845-9E63-A99157776D19}" type="presParOf" srcId="{F1514F44-26EE-40F7-8EF7-D089CA9FBB32}" destId="{8803F8D3-B9BA-46F4-8DA3-658EBC5AC972}" srcOrd="1" destOrd="0" presId="urn:microsoft.com/office/officeart/2008/layout/AlternatingHexagons"/>
    <dgm:cxn modelId="{3048205E-F6C0-464B-88C6-EE04BA3C5E62}" type="presParOf" srcId="{F1514F44-26EE-40F7-8EF7-D089CA9FBB32}" destId="{32317E29-73A1-4ECB-B0CE-0AC1152A6D7A}" srcOrd="2" destOrd="0" presId="urn:microsoft.com/office/officeart/2008/layout/AlternatingHexagons"/>
    <dgm:cxn modelId="{1BE21880-9A2E-1342-9D25-D940B8FD4A02}" type="presParOf" srcId="{F1514F44-26EE-40F7-8EF7-D089CA9FBB32}" destId="{86F6CEF1-E9C1-45F5-AA7F-64834AE30BDA}" srcOrd="3" destOrd="0" presId="urn:microsoft.com/office/officeart/2008/layout/AlternatingHexagons"/>
    <dgm:cxn modelId="{C88C15BF-E574-804C-8DE0-A40350B37705}" type="presParOf" srcId="{F1514F44-26EE-40F7-8EF7-D089CA9FBB32}" destId="{73478D76-B81E-4F9D-AE2D-0BE77E0EB995}" srcOrd="4" destOrd="0" presId="urn:microsoft.com/office/officeart/2008/layout/AlternatingHexagons"/>
    <dgm:cxn modelId="{4A6AF68A-E0FB-7247-B057-40518976EC24}" type="presParOf" srcId="{351FC134-8697-4C99-AFA8-B90BC49F3901}" destId="{9D5831D7-E95D-4015-91C3-1CCD92511EF4}" srcOrd="7" destOrd="0" presId="urn:microsoft.com/office/officeart/2008/layout/AlternatingHexagons"/>
    <dgm:cxn modelId="{818BB4CE-3E91-D44D-A101-C53BDCDA8634}" type="presParOf" srcId="{351FC134-8697-4C99-AFA8-B90BC49F3901}" destId="{CF898DA2-6F81-451A-AECD-1911346E514C}" srcOrd="8" destOrd="0" presId="urn:microsoft.com/office/officeart/2008/layout/AlternatingHexagons"/>
    <dgm:cxn modelId="{0ADC4766-59AE-FA4E-BD4A-CBAC05B3C1FA}" type="presParOf" srcId="{CF898DA2-6F81-451A-AECD-1911346E514C}" destId="{E73095F5-EF93-4F9E-8583-9070C4DC8D56}" srcOrd="0" destOrd="0" presId="urn:microsoft.com/office/officeart/2008/layout/AlternatingHexagons"/>
    <dgm:cxn modelId="{B12D2E27-3C02-7A41-95CE-82827B4BC61D}" type="presParOf" srcId="{CF898DA2-6F81-451A-AECD-1911346E514C}" destId="{C2B784D3-9D62-40FC-ABC8-96FCE8DD5438}" srcOrd="1" destOrd="0" presId="urn:microsoft.com/office/officeart/2008/layout/AlternatingHexagons"/>
    <dgm:cxn modelId="{5BB1196D-AF4D-4E44-993E-BD1016E50CB8}" type="presParOf" srcId="{CF898DA2-6F81-451A-AECD-1911346E514C}" destId="{30287C06-B12B-460F-B06F-824E656077A3}" srcOrd="2" destOrd="0" presId="urn:microsoft.com/office/officeart/2008/layout/AlternatingHexagons"/>
    <dgm:cxn modelId="{21BCB5F3-F892-244E-A7BA-411B2CEB6DE2}" type="presParOf" srcId="{CF898DA2-6F81-451A-AECD-1911346E514C}" destId="{8B212C20-315A-4768-A71F-7A0141457EA2}" srcOrd="3" destOrd="0" presId="urn:microsoft.com/office/officeart/2008/layout/AlternatingHexagons"/>
    <dgm:cxn modelId="{8FEBF417-2853-2C42-93E6-A44479D260F3}"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0438D83B-F945-4B4E-B4C3-D754C38CB87A}" srcId="{A6DD3D5F-E149-46DF-9DCA-EAF6439D8FBC}" destId="{6A4FCFFA-444B-43DD-9046-3AADE5D1F4C9}" srcOrd="4" destOrd="0" parTransId="{6FBD2B74-C1A1-43FE-A588-225B50F80240}" sibTransId="{6194E1D2-9BCB-4BC2-A5C1-B5C7213CB280}"/>
    <dgm:cxn modelId="{EE1E5A5B-3180-CF4F-A20B-033374C2565D}" type="presOf" srcId="{50C5104F-FEB7-4B02-AC0F-6A450247F1CD}" destId="{73478D76-B81E-4F9D-AE2D-0BE77E0EB995}" srcOrd="0" destOrd="0" presId="urn:microsoft.com/office/officeart/2008/layout/AlternatingHexagons"/>
    <dgm:cxn modelId="{72AAE763-EEA6-454A-AB8B-7CD8618354D6}" type="presOf" srcId="{AC5AD43E-8BA6-40C9-90EE-24F45AB1BC51}" destId="{49CC989F-47AD-4C12-A6F8-6A4849D90237}" srcOrd="0" destOrd="0" presId="urn:microsoft.com/office/officeart/2008/layout/AlternatingHexagons"/>
    <dgm:cxn modelId="{33C93C52-42A9-7344-A850-629459DFC32A}" type="presOf" srcId="{6194E1D2-9BCB-4BC2-A5C1-B5C7213CB280}" destId="{3B24438F-B54F-4578-A2ED-266B850D189B}" srcOrd="0" destOrd="0" presId="urn:microsoft.com/office/officeart/2008/layout/AlternatingHexagons"/>
    <dgm:cxn modelId="{BA1CFB73-21F6-C84A-A9A0-B969EC6DDFBB}" type="presOf" srcId="{EEA06D5F-AEF1-4E25-81CB-378F9FBE7219}" destId="{7FFF41F5-4B85-4283-89BC-F72BB1DCDF17}" srcOrd="0" destOrd="0" presId="urn:microsoft.com/office/officeart/2008/layout/AlternatingHexagons"/>
    <dgm:cxn modelId="{275DB07D-531A-7349-A42F-88195F784166}" type="presOf" srcId="{E219CF06-472A-4D49-B22F-B44B8895BA3A}" destId="{086C4028-E570-4C97-805F-0C7D8D7F5D26}" srcOrd="0" destOrd="0" presId="urn:microsoft.com/office/officeart/2008/layout/AlternatingHexagons"/>
    <dgm:cxn modelId="{3C383399-71C8-4045-A4FD-C1C8446E7975}" type="presOf" srcId="{C4597EB7-4DD7-4A88-B983-92F911392E69}" destId="{9389B828-6B7F-4CD3-880B-C6216114697F}"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C43904AF-EE8D-1649-8DC0-543ABEBE6395}" type="presOf" srcId="{2DE38695-58BA-4A8F-8BF2-B4AF6597D3FC}" destId="{1CF68D52-AC71-446A-824B-331D380D19AB}"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B3E68ADC-0BC2-224A-AB51-79B8F0376CC5}" type="presOf" srcId="{BBFAC1CF-FB45-4815-B4AD-A0064D1B9DF7}" destId="{9A30A22A-4099-4164-B490-37968B1380F3}" srcOrd="0" destOrd="0" presId="urn:microsoft.com/office/officeart/2008/layout/AlternatingHexagons"/>
    <dgm:cxn modelId="{9A7C0CE8-44B2-E14F-9FD2-26B662E62A6E}" type="presOf" srcId="{A6DD3D5F-E149-46DF-9DCA-EAF6439D8FBC}" destId="{351FC134-8697-4C99-AFA8-B90BC49F3901}" srcOrd="0" destOrd="0" presId="urn:microsoft.com/office/officeart/2008/layout/AlternatingHexagons"/>
    <dgm:cxn modelId="{899DC4F1-A893-6E48-9700-B416A6176349}" type="presOf" srcId="{6A4FCFFA-444B-43DD-9046-3AADE5D1F4C9}" destId="{E73095F5-EF93-4F9E-8583-9070C4DC8D56}"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50E410F4-F5E4-EE4D-A84B-C8045D7BC436}" type="presOf" srcId="{0E1756FE-9A0E-40C2-AF27-BEDB22587F4C}" destId="{8E02C9CA-7E47-4C0E-9D64-9A4547D3E10B}" srcOrd="0" destOrd="0" presId="urn:microsoft.com/office/officeart/2008/layout/AlternatingHexagons"/>
    <dgm:cxn modelId="{924EB66A-FCDE-D84C-971D-D80EC65A4C3E}" type="presParOf" srcId="{351FC134-8697-4C99-AFA8-B90BC49F3901}" destId="{C27083B2-9A0F-4FFA-BCE6-5FCE9BF5DF4C}" srcOrd="0" destOrd="0" presId="urn:microsoft.com/office/officeart/2008/layout/AlternatingHexagons"/>
    <dgm:cxn modelId="{6270621A-7608-2D41-8C41-49DFC4657FC3}" type="presParOf" srcId="{C27083B2-9A0F-4FFA-BCE6-5FCE9BF5DF4C}" destId="{7FFF41F5-4B85-4283-89BC-F72BB1DCDF17}" srcOrd="0" destOrd="0" presId="urn:microsoft.com/office/officeart/2008/layout/AlternatingHexagons"/>
    <dgm:cxn modelId="{EB03A00F-3809-0541-8E10-524E14FB0785}" type="presParOf" srcId="{C27083B2-9A0F-4FFA-BCE6-5FCE9BF5DF4C}" destId="{9A53782E-84B7-495E-BB96-20026BD94B97}" srcOrd="1" destOrd="0" presId="urn:microsoft.com/office/officeart/2008/layout/AlternatingHexagons"/>
    <dgm:cxn modelId="{B5FE1447-F3A0-5A4A-88CB-110327C3152E}" type="presParOf" srcId="{C27083B2-9A0F-4FFA-BCE6-5FCE9BF5DF4C}" destId="{C8F46EF9-A892-40FC-8AFD-0A2A27FD9B8E}" srcOrd="2" destOrd="0" presId="urn:microsoft.com/office/officeart/2008/layout/AlternatingHexagons"/>
    <dgm:cxn modelId="{117E193E-5337-714B-8548-1E365BF17AAB}" type="presParOf" srcId="{C27083B2-9A0F-4FFA-BCE6-5FCE9BF5DF4C}" destId="{E418E733-20C6-49A0-997F-9C6B8905BA95}" srcOrd="3" destOrd="0" presId="urn:microsoft.com/office/officeart/2008/layout/AlternatingHexagons"/>
    <dgm:cxn modelId="{D261D938-E308-FD41-8357-1E8B53E19E75}" type="presParOf" srcId="{C27083B2-9A0F-4FFA-BCE6-5FCE9BF5DF4C}" destId="{9A30A22A-4099-4164-B490-37968B1380F3}" srcOrd="4" destOrd="0" presId="urn:microsoft.com/office/officeart/2008/layout/AlternatingHexagons"/>
    <dgm:cxn modelId="{1E53916A-8EBF-434E-8510-2ACD7900396C}" type="presParOf" srcId="{351FC134-8697-4C99-AFA8-B90BC49F3901}" destId="{F78791F6-8845-4D85-8FCC-3525878660B6}" srcOrd="1" destOrd="0" presId="urn:microsoft.com/office/officeart/2008/layout/AlternatingHexagons"/>
    <dgm:cxn modelId="{CD311D02-4698-0B49-8072-3E7BCAA7499C}" type="presParOf" srcId="{351FC134-8697-4C99-AFA8-B90BC49F3901}" destId="{82F54AC2-4FE0-482E-BC67-BF735496D70F}" srcOrd="2" destOrd="0" presId="urn:microsoft.com/office/officeart/2008/layout/AlternatingHexagons"/>
    <dgm:cxn modelId="{B162BDFB-F5BD-FF42-8ECA-7FAC3C5D67D2}" type="presParOf" srcId="{82F54AC2-4FE0-482E-BC67-BF735496D70F}" destId="{086C4028-E570-4C97-805F-0C7D8D7F5D26}" srcOrd="0" destOrd="0" presId="urn:microsoft.com/office/officeart/2008/layout/AlternatingHexagons"/>
    <dgm:cxn modelId="{0E180DCB-D438-5247-A98D-E8B7D32A03C5}" type="presParOf" srcId="{82F54AC2-4FE0-482E-BC67-BF735496D70F}" destId="{24AAF4F4-6396-4EA2-8E83-1A293A16235A}" srcOrd="1" destOrd="0" presId="urn:microsoft.com/office/officeart/2008/layout/AlternatingHexagons"/>
    <dgm:cxn modelId="{E8B0C614-DBFD-0540-86C7-EE1E0F05022E}" type="presParOf" srcId="{82F54AC2-4FE0-482E-BC67-BF735496D70F}" destId="{9650F368-4B1D-485E-8077-0AC20E234246}" srcOrd="2" destOrd="0" presId="urn:microsoft.com/office/officeart/2008/layout/AlternatingHexagons"/>
    <dgm:cxn modelId="{4634362C-F177-FF42-B43E-CB3780581000}" type="presParOf" srcId="{82F54AC2-4FE0-482E-BC67-BF735496D70F}" destId="{DC6FACF7-392E-41F7-A5FA-ABE3E62E537F}" srcOrd="3" destOrd="0" presId="urn:microsoft.com/office/officeart/2008/layout/AlternatingHexagons"/>
    <dgm:cxn modelId="{97797FBC-FE96-D04D-8F22-BAF5F4CA2C43}" type="presParOf" srcId="{82F54AC2-4FE0-482E-BC67-BF735496D70F}" destId="{9389B828-6B7F-4CD3-880B-C6216114697F}" srcOrd="4" destOrd="0" presId="urn:microsoft.com/office/officeart/2008/layout/AlternatingHexagons"/>
    <dgm:cxn modelId="{11D44C83-392A-C346-978C-13C9A15F3D12}" type="presParOf" srcId="{351FC134-8697-4C99-AFA8-B90BC49F3901}" destId="{DF294135-5988-4E7D-9923-8C52B674575C}" srcOrd="3" destOrd="0" presId="urn:microsoft.com/office/officeart/2008/layout/AlternatingHexagons"/>
    <dgm:cxn modelId="{FF3782FE-93B2-254D-BF21-3C44653CDA49}" type="presParOf" srcId="{351FC134-8697-4C99-AFA8-B90BC49F3901}" destId="{EAA7EB19-32E9-4F0C-9F6C-24E51D82C78B}" srcOrd="4" destOrd="0" presId="urn:microsoft.com/office/officeart/2008/layout/AlternatingHexagons"/>
    <dgm:cxn modelId="{7ED953E3-0373-1C41-BA2C-9FE1E72A6A03}" type="presParOf" srcId="{EAA7EB19-32E9-4F0C-9F6C-24E51D82C78B}" destId="{8E02C9CA-7E47-4C0E-9D64-9A4547D3E10B}" srcOrd="0" destOrd="0" presId="urn:microsoft.com/office/officeart/2008/layout/AlternatingHexagons"/>
    <dgm:cxn modelId="{E7E9C61D-49A6-2C46-A040-639CAD11A710}" type="presParOf" srcId="{EAA7EB19-32E9-4F0C-9F6C-24E51D82C78B}" destId="{3617D18F-FC41-4379-8912-3757CD3B8A92}" srcOrd="1" destOrd="0" presId="urn:microsoft.com/office/officeart/2008/layout/AlternatingHexagons"/>
    <dgm:cxn modelId="{DE34EBB0-9E4F-9B4B-8A3E-DEB718C5284E}" type="presParOf" srcId="{EAA7EB19-32E9-4F0C-9F6C-24E51D82C78B}" destId="{F28AB40F-93CA-4F5C-ADC0-1B28CAD0E87C}" srcOrd="2" destOrd="0" presId="urn:microsoft.com/office/officeart/2008/layout/AlternatingHexagons"/>
    <dgm:cxn modelId="{ED179DC1-5C7B-6042-9064-28C881A4A482}" type="presParOf" srcId="{EAA7EB19-32E9-4F0C-9F6C-24E51D82C78B}" destId="{FD8EA8C7-F262-4730-8888-4B7638BDBF47}" srcOrd="3" destOrd="0" presId="urn:microsoft.com/office/officeart/2008/layout/AlternatingHexagons"/>
    <dgm:cxn modelId="{C29CD64C-0DF8-A94E-86BC-A9B8EF3E565E}" type="presParOf" srcId="{EAA7EB19-32E9-4F0C-9F6C-24E51D82C78B}" destId="{49CC989F-47AD-4C12-A6F8-6A4849D90237}" srcOrd="4" destOrd="0" presId="urn:microsoft.com/office/officeart/2008/layout/AlternatingHexagons"/>
    <dgm:cxn modelId="{B6EDDE58-4965-5A4E-973F-BBF7CEEE86E7}" type="presParOf" srcId="{351FC134-8697-4C99-AFA8-B90BC49F3901}" destId="{9D245871-3433-44B1-B19B-6FCC891E4FD9}" srcOrd="5" destOrd="0" presId="urn:microsoft.com/office/officeart/2008/layout/AlternatingHexagons"/>
    <dgm:cxn modelId="{E9A60F12-A13F-374A-9D1D-AEE605B6FE90}" type="presParOf" srcId="{351FC134-8697-4C99-AFA8-B90BC49F3901}" destId="{F1514F44-26EE-40F7-8EF7-D089CA9FBB32}" srcOrd="6" destOrd="0" presId="urn:microsoft.com/office/officeart/2008/layout/AlternatingHexagons"/>
    <dgm:cxn modelId="{D36ACE95-0391-EF46-87FC-AC9290A75493}" type="presParOf" srcId="{F1514F44-26EE-40F7-8EF7-D089CA9FBB32}" destId="{1CF68D52-AC71-446A-824B-331D380D19AB}" srcOrd="0" destOrd="0" presId="urn:microsoft.com/office/officeart/2008/layout/AlternatingHexagons"/>
    <dgm:cxn modelId="{109F0DDA-0C26-F04D-960B-6EF15FCFCE10}" type="presParOf" srcId="{F1514F44-26EE-40F7-8EF7-D089CA9FBB32}" destId="{8803F8D3-B9BA-46F4-8DA3-658EBC5AC972}" srcOrd="1" destOrd="0" presId="urn:microsoft.com/office/officeart/2008/layout/AlternatingHexagons"/>
    <dgm:cxn modelId="{CD50B13F-0C6E-2548-85CE-12A5C9A496CF}" type="presParOf" srcId="{F1514F44-26EE-40F7-8EF7-D089CA9FBB32}" destId="{32317E29-73A1-4ECB-B0CE-0AC1152A6D7A}" srcOrd="2" destOrd="0" presId="urn:microsoft.com/office/officeart/2008/layout/AlternatingHexagons"/>
    <dgm:cxn modelId="{9D728C3E-897A-274B-9618-AFB835E722CE}" type="presParOf" srcId="{F1514F44-26EE-40F7-8EF7-D089CA9FBB32}" destId="{86F6CEF1-E9C1-45F5-AA7F-64834AE30BDA}" srcOrd="3" destOrd="0" presId="urn:microsoft.com/office/officeart/2008/layout/AlternatingHexagons"/>
    <dgm:cxn modelId="{9468DB38-D612-3A46-8654-ACACE744E59D}" type="presParOf" srcId="{F1514F44-26EE-40F7-8EF7-D089CA9FBB32}" destId="{73478D76-B81E-4F9D-AE2D-0BE77E0EB995}" srcOrd="4" destOrd="0" presId="urn:microsoft.com/office/officeart/2008/layout/AlternatingHexagons"/>
    <dgm:cxn modelId="{640F5B3E-B838-B549-B8A2-E8E15ABCCEE6}" type="presParOf" srcId="{351FC134-8697-4C99-AFA8-B90BC49F3901}" destId="{9D5831D7-E95D-4015-91C3-1CCD92511EF4}" srcOrd="7" destOrd="0" presId="urn:microsoft.com/office/officeart/2008/layout/AlternatingHexagons"/>
    <dgm:cxn modelId="{176023FF-4145-8143-B95B-531CFBB2122C}" type="presParOf" srcId="{351FC134-8697-4C99-AFA8-B90BC49F3901}" destId="{CF898DA2-6F81-451A-AECD-1911346E514C}" srcOrd="8" destOrd="0" presId="urn:microsoft.com/office/officeart/2008/layout/AlternatingHexagons"/>
    <dgm:cxn modelId="{3C1CA9D4-E129-6C4B-BB74-C667041198F1}" type="presParOf" srcId="{CF898DA2-6F81-451A-AECD-1911346E514C}" destId="{E73095F5-EF93-4F9E-8583-9070C4DC8D56}" srcOrd="0" destOrd="0" presId="urn:microsoft.com/office/officeart/2008/layout/AlternatingHexagons"/>
    <dgm:cxn modelId="{5E78239A-B468-9845-91BF-F0080992F018}" type="presParOf" srcId="{CF898DA2-6F81-451A-AECD-1911346E514C}" destId="{C2B784D3-9D62-40FC-ABC8-96FCE8DD5438}" srcOrd="1" destOrd="0" presId="urn:microsoft.com/office/officeart/2008/layout/AlternatingHexagons"/>
    <dgm:cxn modelId="{37EC6983-0692-7E4D-99B0-BCF4A95AEC30}" type="presParOf" srcId="{CF898DA2-6F81-451A-AECD-1911346E514C}" destId="{30287C06-B12B-460F-B06F-824E656077A3}" srcOrd="2" destOrd="0" presId="urn:microsoft.com/office/officeart/2008/layout/AlternatingHexagons"/>
    <dgm:cxn modelId="{54AD8CB3-3F63-024E-8F8F-13712C93DC49}" type="presParOf" srcId="{CF898DA2-6F81-451A-AECD-1911346E514C}" destId="{8B212C20-315A-4768-A71F-7A0141457EA2}" srcOrd="3" destOrd="0" presId="urn:microsoft.com/office/officeart/2008/layout/AlternatingHexagons"/>
    <dgm:cxn modelId="{DF648961-7F60-8949-8BC3-CACF17FC24AA}"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10/19/2017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10/19/2017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B8A19317-8BA5-45C0-846C-9859E81EA94B}" type="datetime1">
              <a:rPr lang="en-US" smtClean="0">
                <a:solidFill>
                  <a:prstClr val="black"/>
                </a:solidFill>
              </a:rPr>
              <a:pPr/>
              <a:t>10/19/2017</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a:solidFill>
                  <a:srgbClr val="000000"/>
                </a:solidFill>
              </a:rPr>
              <a:t>Azure Talk by Niraj kumar, Cloud Architect!</a:t>
            </a:r>
            <a:endParaRPr lang="en-US" sz="500" dirty="0">
              <a:solidFill>
                <a:prstClr val="black"/>
              </a:solidFill>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48254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a:t>
            </a:r>
            <a:r>
              <a:rPr lang="en-US" dirty="0" err="1"/>
              <a:t>dev.office.com</a:t>
            </a:r>
            <a:r>
              <a:rPr lang="en-US" dirty="0"/>
              <a:t>/blogs/</a:t>
            </a:r>
            <a:r>
              <a:rPr lang="en-US" dirty="0" err="1"/>
              <a:t>microsoft</a:t>
            </a:r>
            <a:r>
              <a:rPr lang="en-US" dirty="0"/>
              <a: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4142945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a:t>
            </a:fld>
            <a:endParaRPr lang="en-US"/>
          </a:p>
        </p:txBody>
      </p:sp>
    </p:spTree>
    <p:extLst>
      <p:ext uri="{BB962C8B-B14F-4D97-AF65-F5344CB8AC3E}">
        <p14:creationId xmlns:p14="http://schemas.microsoft.com/office/powerpoint/2010/main" val="1163119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is same as Authorization</a:t>
            </a:r>
            <a:r>
              <a:rPr lang="en-US" baseline="0" dirty="0"/>
              <a:t> except for step 5</a:t>
            </a:r>
            <a:r>
              <a:rPr lang="mr-IN" baseline="0" dirty="0"/>
              <a:t>…</a:t>
            </a:r>
            <a:endParaRPr lang="en-US" dirty="0"/>
          </a:p>
          <a:p>
            <a:r>
              <a:rPr lang="en-US" sz="1200" b="1" i="0" kern="1200" dirty="0">
                <a:solidFill>
                  <a:schemeClr val="tx1"/>
                </a:solidFill>
                <a:effectLst/>
                <a:latin typeface="+mn-lt"/>
                <a:ea typeface="+mn-ea"/>
                <a:cs typeface="+mn-cs"/>
              </a:rPr>
              <a:t>The Hybrid Flow follows the following steps:</a:t>
            </a:r>
          </a:p>
          <a:p>
            <a:r>
              <a:rPr lang="en-US" sz="1200" b="0" i="0" kern="1200" dirty="0">
                <a:solidFill>
                  <a:schemeClr val="tx1"/>
                </a:solidFill>
                <a:effectLst/>
                <a:latin typeface="+mn-lt"/>
                <a:ea typeface="+mn-ea"/>
                <a:cs typeface="+mn-cs"/>
              </a:rPr>
              <a:t>1. Client prepares an Authentication Request containing the desired request parameters.</a:t>
            </a:r>
          </a:p>
          <a:p>
            <a:r>
              <a:rPr lang="en-US" sz="1200" b="0" i="0" kern="1200" dirty="0">
                <a:solidFill>
                  <a:schemeClr val="tx1"/>
                </a:solidFill>
                <a:effectLst/>
                <a:latin typeface="+mn-lt"/>
                <a:ea typeface="+mn-ea"/>
                <a:cs typeface="+mn-cs"/>
              </a:rPr>
              <a:t>2. Client sends the request to the Authorization Server.</a:t>
            </a:r>
          </a:p>
          <a:p>
            <a:r>
              <a:rPr lang="en-US" sz="1200" b="0" i="0" kern="1200" dirty="0">
                <a:solidFill>
                  <a:schemeClr val="tx1"/>
                </a:solidFill>
                <a:effectLst/>
                <a:latin typeface="+mn-lt"/>
                <a:ea typeface="+mn-ea"/>
                <a:cs typeface="+mn-cs"/>
              </a:rPr>
              <a:t>3. Authorization Server Authenticates the End-User.</a:t>
            </a:r>
          </a:p>
          <a:p>
            <a:r>
              <a:rPr lang="en-US" sz="1200" b="0" i="0" kern="1200" dirty="0">
                <a:solidFill>
                  <a:schemeClr val="tx1"/>
                </a:solidFill>
                <a:effectLst/>
                <a:latin typeface="+mn-lt"/>
                <a:ea typeface="+mn-ea"/>
                <a:cs typeface="+mn-cs"/>
              </a:rPr>
              <a:t>4. Authorization Server obtains End-User Consent/Authorization.</a:t>
            </a:r>
          </a:p>
          <a:p>
            <a:r>
              <a:rPr lang="en-US" sz="1200" b="0" i="0" kern="1200" dirty="0">
                <a:solidFill>
                  <a:schemeClr val="tx1"/>
                </a:solidFill>
                <a:effectLst/>
                <a:latin typeface="+mn-lt"/>
                <a:ea typeface="+mn-ea"/>
                <a:cs typeface="+mn-cs"/>
              </a:rPr>
              <a:t>5. Authorization Server sends the End-User back to the Client with an Authorization Code </a:t>
            </a:r>
            <a:r>
              <a:rPr lang="en-US" sz="1200" b="1" i="1" kern="1200" dirty="0">
                <a:solidFill>
                  <a:schemeClr val="tx1"/>
                </a:solidFill>
                <a:effectLst/>
                <a:latin typeface="+mn-lt"/>
                <a:ea typeface="+mn-ea"/>
                <a:cs typeface="+mn-cs"/>
              </a:rPr>
              <a:t>and, depending on the Response Type, one or more additional parameters.</a:t>
            </a:r>
          </a:p>
          <a:p>
            <a:r>
              <a:rPr lang="en-US" sz="1200" b="0" i="0" kern="1200" dirty="0">
                <a:solidFill>
                  <a:schemeClr val="tx1"/>
                </a:solidFill>
                <a:effectLst/>
                <a:latin typeface="+mn-lt"/>
                <a:ea typeface="+mn-ea"/>
                <a:cs typeface="+mn-cs"/>
              </a:rPr>
              <a:t>6. Client requests a response using the Authorization Code at the Token Endpoint.</a:t>
            </a:r>
          </a:p>
          <a:p>
            <a:r>
              <a:rPr lang="en-US" sz="1200" b="0" i="0" kern="1200" dirty="0">
                <a:solidFill>
                  <a:schemeClr val="tx1"/>
                </a:solidFill>
                <a:effectLst/>
                <a:latin typeface="+mn-lt"/>
                <a:ea typeface="+mn-ea"/>
                <a:cs typeface="+mn-cs"/>
              </a:rPr>
              <a:t>7. Client receives a response that contains an ID Token and Access Token in the response body.</a:t>
            </a:r>
          </a:p>
          <a:p>
            <a:r>
              <a:rPr lang="en-US" sz="1200" b="0" i="0" kern="1200" dirty="0">
                <a:solidFill>
                  <a:schemeClr val="tx1"/>
                </a:solidFill>
                <a:effectLst/>
                <a:latin typeface="+mn-lt"/>
                <a:ea typeface="+mn-ea"/>
                <a:cs typeface="+mn-cs"/>
              </a:rPr>
              <a:t>8. Client validates the ID Token and retrieves the End-User's Subject Identifier.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2683705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44241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Another (slightly less precise) representation of the delineation of duties in the Shared Responsibility Model</a:t>
            </a:r>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2092029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8197411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4656453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0" dirty="0"/>
              <a:t> main security related/relevant services within azure</a:t>
            </a:r>
          </a:p>
          <a:p>
            <a:endParaRPr lang="en-US" baseline="0" dirty="0"/>
          </a:p>
          <a:p>
            <a:pPr marL="171450" indent="-171450">
              <a:buFont typeface="Arial" charset="0"/>
              <a:buChar char="•"/>
            </a:pPr>
            <a:r>
              <a:rPr lang="en-US" baseline="0" dirty="0"/>
              <a:t>OMS</a:t>
            </a:r>
          </a:p>
          <a:p>
            <a:pPr marL="171450" indent="-171450">
              <a:buFont typeface="Arial" charset="0"/>
              <a:buChar char="•"/>
            </a:pPr>
            <a:r>
              <a:rPr lang="en-US" baseline="0" dirty="0"/>
              <a:t>Azure Security Center</a:t>
            </a:r>
          </a:p>
          <a:p>
            <a:pPr marL="171450" indent="-171450">
              <a:buFont typeface="Arial" charset="0"/>
              <a:buChar char="•"/>
            </a:pPr>
            <a:r>
              <a:rPr lang="en-US" baseline="0" dirty="0"/>
              <a:t>Activity Log</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1949384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https://azure.microsoft.com/en-us/pricing/details/active-directory/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2304031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652751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77</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78</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79</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azure.microsoft.com</a:t>
            </a:r>
            <a:r>
              <a:rPr lang="en-US" dirty="0"/>
              <a:t>/</a:t>
            </a:r>
            <a:r>
              <a:rPr lang="en-US" dirty="0" err="1"/>
              <a:t>en</a:t>
            </a:r>
            <a:r>
              <a:rPr lang="en-US" dirty="0"/>
              <a:t>-us/pricing/details/active-directory/</a:t>
            </a:r>
          </a:p>
          <a:p>
            <a:endParaRPr lang="en-US" dirty="0"/>
          </a:p>
          <a:p>
            <a:r>
              <a:rPr lang="en-US" dirty="0"/>
              <a:t>Biggest difference between the Premium offerings is the</a:t>
            </a:r>
            <a:r>
              <a:rPr lang="en-US" baseline="0" dirty="0"/>
              <a:t> inclusion of Identity Protection and Privileged Identity Management in P2</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9226684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129846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10/19/2017</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10/19/2017</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kloudezy.com/" TargetMode="External"/><Relationship Id="rId3" Type="http://schemas.openxmlformats.org/officeDocument/2006/relationships/hyperlink" Target="http://azuretalk.kloudezy.com/"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linkedin.kloudezy.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4.aspx#syllabus-2"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41.tif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699" y="1028573"/>
            <a:ext cx="11576957" cy="876428"/>
          </a:xfrm>
        </p:spPr>
        <p:txBody>
          <a:bodyPr/>
          <a:lstStyle/>
          <a:p>
            <a:r>
              <a:rPr lang="en-US" sz="4400" dirty="0">
                <a:solidFill>
                  <a:schemeClr val="tx1"/>
                </a:solidFill>
              </a:rPr>
              <a:t>Securing Resources</a:t>
            </a:r>
          </a:p>
        </p:txBody>
      </p:sp>
      <p:sp>
        <p:nvSpPr>
          <p:cNvPr id="3" name="Subtitle 2"/>
          <p:cNvSpPr>
            <a:spLocks noGrp="1"/>
          </p:cNvSpPr>
          <p:nvPr>
            <p:ph type="subTitle" idx="1"/>
          </p:nvPr>
        </p:nvSpPr>
        <p:spPr>
          <a:xfrm>
            <a:off x="261257" y="1853684"/>
            <a:ext cx="11772899" cy="1839916"/>
          </a:xfrm>
        </p:spPr>
        <p:txBody>
          <a:bodyPr>
            <a:normAutofit/>
          </a:bodyPr>
          <a:lstStyle/>
          <a:p>
            <a:r>
              <a:rPr lang="en-US" dirty="0"/>
              <a:t>Niraj Kumar</a:t>
            </a:r>
          </a:p>
          <a:p>
            <a:r>
              <a:rPr lang="en-US" dirty="0"/>
              <a:t>Lead Azure Architect-EY, MCT(Microsoft Certified Trainer)</a:t>
            </a:r>
          </a:p>
          <a:p>
            <a:r>
              <a:rPr lang="en-US" b="1" dirty="0" err="1"/>
              <a:t>AzureTalk</a:t>
            </a:r>
            <a:r>
              <a:rPr lang="en-US" dirty="0"/>
              <a:t> community group moderator, </a:t>
            </a:r>
            <a:r>
              <a:rPr lang="en-US" dirty="0">
                <a:hlinkClick r:id="rId3"/>
              </a:rPr>
              <a:t>http://azuretalk.kloudezy.com</a:t>
            </a:r>
            <a:r>
              <a:rPr lang="en-US" dirty="0"/>
              <a:t> </a:t>
            </a:r>
          </a:p>
          <a:p>
            <a:endParaRPr lang="en-US" dirty="0"/>
          </a:p>
          <a:p>
            <a:endParaRPr lang="en-US" dirty="0"/>
          </a:p>
        </p:txBody>
      </p:sp>
      <p:pic>
        <p:nvPicPr>
          <p:cNvPr id="1026" name="Picture 2" descr="C:\Users\niraj\AppData\Local\Temp\SNAGHTML3327a3e3.PNG">
            <a:extLst>
              <a:ext uri="{FF2B5EF4-FFF2-40B4-BE49-F238E27FC236}">
                <a16:creationId xmlns:a16="http://schemas.microsoft.com/office/drawing/2014/main" id="{FB3D8ABE-1BAB-46F6-8001-AC1F22219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34" y="3882113"/>
            <a:ext cx="2696066" cy="23257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niraj\AppData\Local\Temp\SNAGHTML33294926.PNG">
            <a:extLst>
              <a:ext uri="{FF2B5EF4-FFF2-40B4-BE49-F238E27FC236}">
                <a16:creationId xmlns:a16="http://schemas.microsoft.com/office/drawing/2014/main" id="{8F7AEE52-7C31-4E39-BA15-91F17F485E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882113"/>
            <a:ext cx="25146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iraj\AppData\Local\Temp\SNAGHTML332c5c90.PNG">
            <a:extLst>
              <a:ext uri="{FF2B5EF4-FFF2-40B4-BE49-F238E27FC236}">
                <a16:creationId xmlns:a16="http://schemas.microsoft.com/office/drawing/2014/main" id="{6FB7378E-01C6-4E61-935B-76345A6238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901992"/>
            <a:ext cx="2667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B57846C-58A9-418D-8837-E976BCEF9991}"/>
              </a:ext>
            </a:extLst>
          </p:cNvPr>
          <p:cNvPicPr>
            <a:picLocks noChangeAspect="1"/>
          </p:cNvPicPr>
          <p:nvPr/>
        </p:nvPicPr>
        <p:blipFill>
          <a:blip r:embed="rId7"/>
          <a:stretch>
            <a:fillRect/>
          </a:stretch>
        </p:blipFill>
        <p:spPr>
          <a:xfrm>
            <a:off x="9220200" y="3810000"/>
            <a:ext cx="2273620" cy="2316288"/>
          </a:xfrm>
          <a:prstGeom prst="rect">
            <a:avLst/>
          </a:prstGeom>
        </p:spPr>
      </p:pic>
      <p:sp>
        <p:nvSpPr>
          <p:cNvPr id="5" name="TextBox 4"/>
          <p:cNvSpPr txBox="1"/>
          <p:nvPr/>
        </p:nvSpPr>
        <p:spPr>
          <a:xfrm>
            <a:off x="4772831" y="54954"/>
            <a:ext cx="2975075" cy="646331"/>
          </a:xfrm>
          <a:prstGeom prst="rect">
            <a:avLst/>
          </a:prstGeom>
          <a:noFill/>
        </p:spPr>
        <p:txBody>
          <a:bodyPr wrap="square" rtlCol="0">
            <a:spAutoFit/>
          </a:bodyPr>
          <a:lstStyle/>
          <a:p>
            <a:pPr defTabSz="914400"/>
            <a:r>
              <a:rPr lang="en-US" dirty="0">
                <a:solidFill>
                  <a:srgbClr val="FFFFFF"/>
                </a:solidFill>
                <a:hlinkClick r:id="rId8"/>
              </a:rPr>
              <a:t>https://www.kloudezy.com</a:t>
            </a:r>
            <a:endParaRPr lang="en-US" dirty="0">
              <a:solidFill>
                <a:srgbClr val="FFFFFF"/>
              </a:solidFill>
            </a:endParaRPr>
          </a:p>
          <a:p>
            <a:pPr defTabSz="914400"/>
            <a:endParaRPr lang="en-US" dirty="0">
              <a:solidFill>
                <a:srgbClr val="FFFFFF"/>
              </a:solidFill>
            </a:endParaRPr>
          </a:p>
        </p:txBody>
      </p:sp>
      <p:sp>
        <p:nvSpPr>
          <p:cNvPr id="9" name="TextBox 8"/>
          <p:cNvSpPr txBox="1"/>
          <p:nvPr/>
        </p:nvSpPr>
        <p:spPr>
          <a:xfrm>
            <a:off x="8980397" y="6242688"/>
            <a:ext cx="2975075" cy="369332"/>
          </a:xfrm>
          <a:prstGeom prst="rect">
            <a:avLst/>
          </a:prstGeom>
          <a:noFill/>
        </p:spPr>
        <p:txBody>
          <a:bodyPr wrap="square" rtlCol="0">
            <a:spAutoFit/>
          </a:bodyPr>
          <a:lstStyle/>
          <a:p>
            <a:pPr defTabSz="914400"/>
            <a:r>
              <a:rPr lang="en-US" dirty="0">
                <a:hlinkClick r:id="rId9"/>
              </a:rPr>
              <a:t>http://linkedin.kloudezy.com</a:t>
            </a:r>
            <a:r>
              <a:rPr lang="en-US" dirty="0"/>
              <a:t> </a:t>
            </a:r>
          </a:p>
        </p:txBody>
      </p:sp>
    </p:spTree>
    <p:extLst>
      <p:ext uri="{BB962C8B-B14F-4D97-AF65-F5344CB8AC3E}">
        <p14:creationId xmlns:p14="http://schemas.microsoft.com/office/powerpoint/2010/main" val="28097229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398232" y="6142652"/>
            <a:ext cx="9322873"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Tree>
    <p:extLst>
      <p:ext uri="{BB962C8B-B14F-4D97-AF65-F5344CB8AC3E}">
        <p14:creationId xmlns:p14="http://schemas.microsoft.com/office/powerpoint/2010/main" val="541125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929640" y="1825625"/>
            <a:ext cx="1024128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DA87-D9B5-411E-BB7B-13AA1D6D8C86}"/>
              </a:ext>
            </a:extLst>
          </p:cNvPr>
          <p:cNvSpPr>
            <a:spLocks noGrp="1"/>
          </p:cNvSpPr>
          <p:nvPr>
            <p:ph type="title"/>
          </p:nvPr>
        </p:nvSpPr>
        <p:spPr/>
        <p:txBody>
          <a:bodyPr/>
          <a:lstStyle/>
          <a:p>
            <a:r>
              <a:rPr lang="en-US" dirty="0"/>
              <a:t>Authorization Flow and Implicit Flow</a:t>
            </a:r>
          </a:p>
        </p:txBody>
      </p:sp>
      <p:graphicFrame>
        <p:nvGraphicFramePr>
          <p:cNvPr id="4" name="Content Placeholder 3">
            <a:extLst>
              <a:ext uri="{FF2B5EF4-FFF2-40B4-BE49-F238E27FC236}">
                <a16:creationId xmlns:a16="http://schemas.microsoft.com/office/drawing/2014/main" id="{A5DA0F8F-AD0F-42EF-ACFA-AE84E05A92B1}"/>
              </a:ext>
            </a:extLst>
          </p:cNvPr>
          <p:cNvGraphicFramePr>
            <a:graphicFrameLocks noGrp="1"/>
          </p:cNvGraphicFramePr>
          <p:nvPr>
            <p:ph idx="1"/>
            <p:extLst>
              <p:ext uri="{D42A27DB-BD31-4B8C-83A1-F6EECF244321}">
                <p14:modId xmlns:p14="http://schemas.microsoft.com/office/powerpoint/2010/main" val="1966793952"/>
              </p:ext>
            </p:extLst>
          </p:nvPr>
        </p:nvGraphicFramePr>
        <p:xfrm>
          <a:off x="838200" y="1825625"/>
          <a:ext cx="10515600" cy="48514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730928322"/>
                    </a:ext>
                  </a:extLst>
                </a:gridCol>
                <a:gridCol w="5257800">
                  <a:extLst>
                    <a:ext uri="{9D8B030D-6E8A-4147-A177-3AD203B41FA5}">
                      <a16:colId xmlns:a16="http://schemas.microsoft.com/office/drawing/2014/main" val="2346454285"/>
                    </a:ext>
                  </a:extLst>
                </a:gridCol>
              </a:tblGrid>
              <a:tr h="370840">
                <a:tc>
                  <a:txBody>
                    <a:bodyPr/>
                    <a:lstStyle/>
                    <a:p>
                      <a:r>
                        <a:rPr lang="en-US" dirty="0"/>
                        <a:t>Authorization Code Flow</a:t>
                      </a:r>
                    </a:p>
                  </a:txBody>
                  <a:tcPr/>
                </a:tc>
                <a:tc>
                  <a:txBody>
                    <a:bodyPr/>
                    <a:lstStyle/>
                    <a:p>
                      <a:r>
                        <a:rPr lang="en-US" dirty="0"/>
                        <a:t>Implicit Flow</a:t>
                      </a:r>
                    </a:p>
                  </a:txBody>
                  <a:tcPr/>
                </a:tc>
                <a:extLst>
                  <a:ext uri="{0D108BD9-81ED-4DB2-BD59-A6C34878D82A}">
                    <a16:rowId xmlns:a16="http://schemas.microsoft.com/office/drawing/2014/main" val="3303154205"/>
                  </a:ext>
                </a:extLst>
              </a:tr>
              <a:tr h="370840">
                <a:tc>
                  <a:txBody>
                    <a:bodyPr/>
                    <a:lstStyle/>
                    <a:p>
                      <a:r>
                        <a:rPr lang="en-US" sz="1800" b="0" i="0" kern="1200" dirty="0">
                          <a:solidFill>
                            <a:schemeClr val="dk1"/>
                          </a:solidFill>
                          <a:effectLst/>
                          <a:latin typeface="+mn-lt"/>
                          <a:ea typeface="+mn-ea"/>
                          <a:cs typeface="+mn-cs"/>
                        </a:rPr>
                        <a:t>1.  Client prepares an Authentication Request containing the desired request parameters.</a:t>
                      </a:r>
                    </a:p>
                    <a:p>
                      <a:r>
                        <a:rPr lang="en-US" sz="1800" b="0" i="0" kern="1200" dirty="0">
                          <a:solidFill>
                            <a:schemeClr val="dk1"/>
                          </a:solidFill>
                          <a:effectLst/>
                          <a:latin typeface="+mn-lt"/>
                          <a:ea typeface="+mn-ea"/>
                          <a:cs typeface="+mn-cs"/>
                        </a:rPr>
                        <a:t>2.  Client sends the request to the Authorization Server.</a:t>
                      </a:r>
                    </a:p>
                    <a:p>
                      <a:r>
                        <a:rPr lang="en-US" sz="1800" b="0" i="0" kern="1200" dirty="0">
                          <a:solidFill>
                            <a:schemeClr val="dk1"/>
                          </a:solidFill>
                          <a:effectLst/>
                          <a:latin typeface="+mn-lt"/>
                          <a:ea typeface="+mn-ea"/>
                          <a:cs typeface="+mn-cs"/>
                        </a:rPr>
                        <a:t>3.  Authorization Server Authenticates the End-User.</a:t>
                      </a:r>
                    </a:p>
                    <a:p>
                      <a:r>
                        <a:rPr lang="en-US" sz="1800" b="0" i="0" kern="1200" dirty="0">
                          <a:solidFill>
                            <a:schemeClr val="dk1"/>
                          </a:solidFill>
                          <a:effectLst/>
                          <a:latin typeface="+mn-lt"/>
                          <a:ea typeface="+mn-ea"/>
                          <a:cs typeface="+mn-cs"/>
                        </a:rPr>
                        <a:t>4.  Authorization Server obtains End-User Consent/Authorization.</a:t>
                      </a:r>
                    </a:p>
                    <a:p>
                      <a:r>
                        <a:rPr lang="en-US" sz="1800" b="0" i="0" kern="1200" dirty="0">
                          <a:solidFill>
                            <a:schemeClr val="dk1"/>
                          </a:solidFill>
                          <a:effectLst/>
                          <a:latin typeface="+mn-lt"/>
                          <a:ea typeface="+mn-ea"/>
                          <a:cs typeface="+mn-cs"/>
                        </a:rPr>
                        <a:t>5.  Authorization Server sends the End-User back to the Client with an </a:t>
                      </a:r>
                      <a:r>
                        <a:rPr lang="en-US" sz="1800" b="1" i="1" kern="1200" dirty="0">
                          <a:solidFill>
                            <a:schemeClr val="dk1"/>
                          </a:solidFill>
                          <a:effectLst/>
                          <a:latin typeface="+mn-lt"/>
                          <a:ea typeface="+mn-ea"/>
                          <a:cs typeface="+mn-cs"/>
                        </a:rPr>
                        <a:t>Authorization Code</a:t>
                      </a:r>
                      <a:r>
                        <a:rPr lang="en-US" sz="1800" b="0" i="1" kern="1200" dirty="0">
                          <a:solidFill>
                            <a:schemeClr val="dk1"/>
                          </a:solidFill>
                          <a:effectLst/>
                          <a:latin typeface="+mn-lt"/>
                          <a:ea typeface="+mn-ea"/>
                          <a:cs typeface="+mn-cs"/>
                        </a:rPr>
                        <a:t>.</a:t>
                      </a:r>
                    </a:p>
                    <a:p>
                      <a:r>
                        <a:rPr lang="en-US" sz="1800" b="1" i="1" kern="1200" dirty="0">
                          <a:solidFill>
                            <a:schemeClr val="dk1"/>
                          </a:solidFill>
                          <a:effectLst/>
                          <a:latin typeface="+mn-lt"/>
                          <a:ea typeface="+mn-ea"/>
                          <a:cs typeface="+mn-cs"/>
                        </a:rPr>
                        <a:t>6.  Client requests a response using the Authorization Code at the Token Endpoint.</a:t>
                      </a:r>
                    </a:p>
                    <a:p>
                      <a:r>
                        <a:rPr lang="en-US" sz="1800" b="1" i="1" kern="1200" dirty="0">
                          <a:solidFill>
                            <a:schemeClr val="dk1"/>
                          </a:solidFill>
                          <a:effectLst/>
                          <a:latin typeface="+mn-lt"/>
                          <a:ea typeface="+mn-ea"/>
                          <a:cs typeface="+mn-cs"/>
                        </a:rPr>
                        <a:t>7.  Client receives a response that contains an ID Token and Access Token in the response body.</a:t>
                      </a:r>
                    </a:p>
                    <a:p>
                      <a:r>
                        <a:rPr lang="en-US" sz="1800" b="1" i="1" kern="1200" dirty="0">
                          <a:solidFill>
                            <a:schemeClr val="dk1"/>
                          </a:solidFill>
                          <a:effectLst/>
                          <a:latin typeface="+mn-lt"/>
                          <a:ea typeface="+mn-ea"/>
                          <a:cs typeface="+mn-cs"/>
                        </a:rPr>
                        <a:t>8.  Client validates the ID token and retrieves the End-User's Subject Identifier.</a:t>
                      </a:r>
                    </a:p>
                    <a:p>
                      <a:endParaRPr lang="en-US" dirty="0"/>
                    </a:p>
                  </a:txBody>
                  <a:tcPr/>
                </a:tc>
                <a:tc>
                  <a:txBody>
                    <a:bodyPr/>
                    <a:lstStyle/>
                    <a:p>
                      <a:r>
                        <a:rPr lang="en-US" sz="1800" b="0" i="0" kern="1200" dirty="0">
                          <a:solidFill>
                            <a:schemeClr val="dk1"/>
                          </a:solidFill>
                          <a:effectLst/>
                          <a:latin typeface="+mn-lt"/>
                          <a:ea typeface="+mn-ea"/>
                          <a:cs typeface="+mn-cs"/>
                        </a:rPr>
                        <a:t>1.  Client prepares an Authentication Request containing the desired request parameters.</a:t>
                      </a:r>
                    </a:p>
                    <a:p>
                      <a:r>
                        <a:rPr lang="en-US" sz="1800" b="0" i="0" kern="1200" dirty="0">
                          <a:solidFill>
                            <a:schemeClr val="dk1"/>
                          </a:solidFill>
                          <a:effectLst/>
                          <a:latin typeface="+mn-lt"/>
                          <a:ea typeface="+mn-ea"/>
                          <a:cs typeface="+mn-cs"/>
                        </a:rPr>
                        <a:t>2.  Client sends the request to the Authorization Server.</a:t>
                      </a:r>
                    </a:p>
                    <a:p>
                      <a:r>
                        <a:rPr lang="en-US" sz="1800" b="0" i="0" kern="1200" dirty="0">
                          <a:solidFill>
                            <a:schemeClr val="dk1"/>
                          </a:solidFill>
                          <a:effectLst/>
                          <a:latin typeface="+mn-lt"/>
                          <a:ea typeface="+mn-ea"/>
                          <a:cs typeface="+mn-cs"/>
                        </a:rPr>
                        <a:t>3.  Authorization Server Authenticates the End-User.</a:t>
                      </a:r>
                    </a:p>
                    <a:p>
                      <a:r>
                        <a:rPr lang="en-US" sz="1800" b="0" i="0" kern="1200" dirty="0">
                          <a:solidFill>
                            <a:schemeClr val="dk1"/>
                          </a:solidFill>
                          <a:effectLst/>
                          <a:latin typeface="+mn-lt"/>
                          <a:ea typeface="+mn-ea"/>
                          <a:cs typeface="+mn-cs"/>
                        </a:rPr>
                        <a:t>4.  Authorization Server obtains End-User Consent/Authorization.</a:t>
                      </a:r>
                    </a:p>
                    <a:p>
                      <a:r>
                        <a:rPr lang="en-US" sz="1800" b="0" i="0" kern="1200" dirty="0">
                          <a:solidFill>
                            <a:schemeClr val="dk1"/>
                          </a:solidFill>
                          <a:effectLst/>
                          <a:latin typeface="+mn-lt"/>
                          <a:ea typeface="+mn-ea"/>
                          <a:cs typeface="+mn-cs"/>
                        </a:rPr>
                        <a:t>5.  Authorization Server sends the End-User back to the Client with an </a:t>
                      </a:r>
                      <a:r>
                        <a:rPr lang="en-US" sz="1800" b="1" i="1" kern="1200" dirty="0">
                          <a:solidFill>
                            <a:schemeClr val="dk1"/>
                          </a:solidFill>
                          <a:effectLst/>
                          <a:latin typeface="+mn-lt"/>
                          <a:ea typeface="+mn-ea"/>
                          <a:cs typeface="+mn-cs"/>
                        </a:rPr>
                        <a:t>ID Token and, if requested, an Access Token.</a:t>
                      </a:r>
                    </a:p>
                    <a:p>
                      <a:r>
                        <a:rPr lang="en-US" sz="1800" b="1" i="1" kern="1200" dirty="0">
                          <a:solidFill>
                            <a:schemeClr val="dk1"/>
                          </a:solidFill>
                          <a:effectLst/>
                          <a:latin typeface="+mn-lt"/>
                          <a:ea typeface="+mn-ea"/>
                          <a:cs typeface="+mn-cs"/>
                        </a:rPr>
                        <a:t>6.  Client validates the ID token and retrieves the End-User's Subject Identifier.</a:t>
                      </a:r>
                    </a:p>
                    <a:p>
                      <a:endParaRPr lang="en-US" dirty="0"/>
                    </a:p>
                  </a:txBody>
                  <a:tcPr/>
                </a:tc>
                <a:extLst>
                  <a:ext uri="{0D108BD9-81ED-4DB2-BD59-A6C34878D82A}">
                    <a16:rowId xmlns:a16="http://schemas.microsoft.com/office/drawing/2014/main" val="608728941"/>
                  </a:ext>
                </a:extLst>
              </a:tr>
            </a:tbl>
          </a:graphicData>
        </a:graphic>
      </p:graphicFrame>
    </p:spTree>
    <p:extLst>
      <p:ext uri="{BB962C8B-B14F-4D97-AF65-F5344CB8AC3E}">
        <p14:creationId xmlns:p14="http://schemas.microsoft.com/office/powerpoint/2010/main" val="3674932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t>RedirectToIdentityProvider</a:t>
            </a:r>
            <a:endParaRPr lang="en-US" dirty="0"/>
          </a:p>
          <a:p>
            <a:r>
              <a:rPr lang="en-US" dirty="0" err="1"/>
              <a:t>MessageReceived</a:t>
            </a:r>
            <a:endParaRPr lang="en-US" dirty="0"/>
          </a:p>
          <a:p>
            <a:r>
              <a:rPr lang="en-US" dirty="0" err="1"/>
              <a:t>SecurityTokenReceived</a:t>
            </a:r>
            <a:endParaRPr lang="en-US" dirty="0"/>
          </a:p>
          <a:p>
            <a:r>
              <a:rPr lang="en-US" dirty="0" err="1"/>
              <a:t>SecurityTokenValidated</a:t>
            </a:r>
            <a:endParaRPr lang="en-US" dirty="0"/>
          </a:p>
          <a:p>
            <a:r>
              <a:rPr lang="en-US" dirty="0" err="1"/>
              <a:t>AuthorizationCodeReceived</a:t>
            </a:r>
            <a:endParaRPr lang="en-US" dirty="0"/>
          </a:p>
          <a:p>
            <a:r>
              <a:rPr lang="en-US" dirty="0" err="1"/>
              <a:t>AuthenticationFailed</a:t>
            </a:r>
            <a:endParaRPr lang="en-US" dirty="0"/>
          </a:p>
        </p:txBody>
      </p:sp>
    </p:spTree>
    <p:extLst>
      <p:ext uri="{BB962C8B-B14F-4D97-AF65-F5344CB8AC3E}">
        <p14:creationId xmlns:p14="http://schemas.microsoft.com/office/powerpoint/2010/main" val="352926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a:buFont typeface="+mj-lt"/>
              <a:buAutoNum type="arabicParenR" startAt="5"/>
            </a:pPr>
            <a:r>
              <a:rPr lang="en-US" dirty="0" err="1"/>
              <a:t>AuthorizationCodeReceived</a:t>
            </a:r>
            <a:endParaRPr lang="en-US" dirty="0"/>
          </a:p>
        </p:txBody>
      </p:sp>
    </p:spTree>
    <p:extLst>
      <p:ext uri="{BB962C8B-B14F-4D97-AF65-F5344CB8AC3E}">
        <p14:creationId xmlns:p14="http://schemas.microsoft.com/office/powerpoint/2010/main" val="1714497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ext uri="{D42A27DB-BD31-4B8C-83A1-F6EECF244321}">
                <p14:modId xmlns:p14="http://schemas.microsoft.com/office/powerpoint/2010/main" val="809478912"/>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6" name="Picture 5" descr="adfs.png"/>
          <p:cNvPicPr>
            <a:picLocks noChangeAspect="1"/>
          </p:cNvPicPr>
          <p:nvPr/>
        </p:nvPicPr>
        <p:blipFill rotWithShape="1">
          <a:blip r:embed="rId3">
            <a:extLst>
              <a:ext uri="{28A0092B-C50C-407E-A947-70E740481C1C}">
                <a14:useLocalDpi xmlns:a14="http://schemas.microsoft.com/office/drawing/2010/main" val="0"/>
              </a:ext>
            </a:extLst>
          </a:blip>
          <a:srcRect l="531" t="11885" r="299" b="1081"/>
          <a:stretch/>
        </p:blipFill>
        <p:spPr>
          <a:xfrm>
            <a:off x="227964" y="1334970"/>
            <a:ext cx="11740143" cy="4753794"/>
          </a:xfrm>
          <a:prstGeom prst="rect">
            <a:avLst/>
          </a:prstGeom>
        </p:spPr>
      </p:pic>
    </p:spTree>
    <p:extLst>
      <p:ext uri="{BB962C8B-B14F-4D97-AF65-F5344CB8AC3E}">
        <p14:creationId xmlns:p14="http://schemas.microsoft.com/office/powerpoint/2010/main" val="387083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u="sng" dirty="0">
                <a:hlinkClick r:id="rId3"/>
              </a:rPr>
              <a:t>Secure resources (20–25%)</a:t>
            </a:r>
            <a:endParaRPr lang="en-US" dirty="0"/>
          </a:p>
        </p:txBody>
      </p:sp>
      <p:sp>
        <p:nvSpPr>
          <p:cNvPr id="5" name="Content Placeholder 4"/>
          <p:cNvSpPr>
            <a:spLocks noGrp="1"/>
          </p:cNvSpPr>
          <p:nvPr>
            <p:ph sz="half" idx="1"/>
          </p:nvPr>
        </p:nvSpPr>
        <p:spPr>
          <a:xfrm>
            <a:off x="239849" y="1516288"/>
            <a:ext cx="5699760" cy="5193698"/>
          </a:xfrm>
        </p:spPr>
        <p:txBody>
          <a:bodyPr>
            <a:normAutofit fontScale="77500" lnSpcReduction="20000"/>
          </a:bodyPr>
          <a:lstStyle/>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1. Secure resources by using managed identities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the differences between Active Directory on-premises and Azure Active Directory (Azure AD),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Programmatically access Azure AD using Graph API,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Secure access to resources from Azure AD applications using OAuth and OpenID Connect</a:t>
            </a:r>
          </a:p>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2. Secure resources by using hybrid identities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Use SAML claims to authenticate to on-premises resources, describe AD Connect synchronization, implement federated identities using Active Directory Federation Services (ADFS)</a:t>
            </a:r>
          </a:p>
          <a:p>
            <a:pPr marL="0" indent="0">
              <a:lnSpc>
                <a:spcPct val="120000"/>
              </a:lnSpc>
              <a:spcAft>
                <a:spcPts val="600"/>
              </a:spcAft>
              <a:buSzPts val="1000"/>
              <a:buNone/>
              <a:tabLst>
                <a:tab pos="685800" algn="l"/>
              </a:tabLst>
            </a:pPr>
            <a:r>
              <a:rPr lang="en-US" sz="2900" b="1" dirty="0">
                <a:latin typeface="Calibri" panose="020F0502020204030204" pitchFamily="34" charset="0"/>
                <a:ea typeface="Calibri" panose="020F0502020204030204" pitchFamily="34" charset="0"/>
                <a:cs typeface="Times New Roman" panose="02020603050405020304" pitchFamily="18" charset="0"/>
              </a:rPr>
              <a:t>3. Secure resources by using identity providers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Provide access to resources using identity providers, such as Microsoft account, Facebook, Google, and Yahoo!;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Manage identity and access by using Azure AD B2C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Implement Azure AD B2B</a:t>
            </a:r>
          </a:p>
          <a:p>
            <a:pPr marL="457200" lvl="1" indent="0">
              <a:lnSpc>
                <a:spcPct val="120000"/>
              </a:lnSpc>
              <a:spcAft>
                <a:spcPts val="600"/>
              </a:spcAft>
              <a:buSzPts val="1000"/>
              <a:buNone/>
              <a:tabLst>
                <a:tab pos="685800" algn="l"/>
              </a:tabLst>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fontScale="77500" lnSpcReduction="20000"/>
          </a:bodyPr>
          <a:lstStyle/>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4. Identify an appropriate data security solution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security requirements for data in transit and data at rest;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security requirements using Azure services, including Azure Storage Encryption, Azure Disk Encryption, and Azure SQL Database TDE </a:t>
            </a:r>
          </a:p>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5. Design a role-based access control (RBAC) strategy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Secure resource scopes, such as the ability to create VMs and Azure Web Apps;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Implement Azure RBAC standard roles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Azure RBAC custom roles</a:t>
            </a:r>
          </a:p>
          <a:p>
            <a:pPr marL="0" lvl="1" indent="0">
              <a:lnSpc>
                <a:spcPct val="107000"/>
              </a:lnSpc>
              <a:spcBef>
                <a:spcPts val="1000"/>
              </a:spcBef>
              <a:buSzPts val="1000"/>
              <a:buNone/>
              <a:tabLst>
                <a:tab pos="228600" algn="l"/>
              </a:tabLst>
            </a:pPr>
            <a:r>
              <a:rPr lang="en-US" sz="2600" b="1" dirty="0">
                <a:latin typeface="Calibri" panose="020F0502020204030204" pitchFamily="34" charset="0"/>
                <a:ea typeface="Calibri" panose="020F0502020204030204" pitchFamily="34" charset="0"/>
                <a:cs typeface="Times New Roman" panose="02020603050405020304" pitchFamily="18" charset="0"/>
              </a:rPr>
              <a:t>6. Manage security risks by using an appropriate security solution </a:t>
            </a:r>
          </a:p>
          <a:p>
            <a:pPr lvl="1">
              <a:lnSpc>
                <a:spcPct val="120000"/>
              </a:lnSpc>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assess, and mitigate security risks by using Azure Security Center, Operations Management Suite, and other services </a:t>
            </a:r>
          </a:p>
          <a:p>
            <a:pPr marL="0" indent="0">
              <a:lnSpc>
                <a:spcPct val="107000"/>
              </a:lnSpc>
              <a:buSzPts val="1000"/>
              <a:buNone/>
              <a:tabLst>
                <a:tab pos="228600" algn="l"/>
              </a:tabLst>
            </a:pPr>
            <a:endParaRPr lang="en-US" alt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5423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5735" y="1579172"/>
            <a:ext cx="3569033" cy="4855545"/>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2635" y="2148976"/>
            <a:ext cx="5763880" cy="3410044"/>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227652" y="1825625"/>
            <a:ext cx="7736696" cy="4351338"/>
          </a:xfrm>
          <a:prstGeom prst="rect">
            <a:avLst/>
          </a:prstGeom>
        </p:spPr>
      </p:pic>
    </p:spTree>
    <p:extLst>
      <p:ext uri="{BB962C8B-B14F-4D97-AF65-F5344CB8AC3E}">
        <p14:creationId xmlns:p14="http://schemas.microsoft.com/office/powerpoint/2010/main" val="150797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all delivery types, which responsibility does the cloud provider wholly own?</a:t>
            </a:r>
          </a:p>
        </p:txBody>
      </p:sp>
      <p:sp>
        <p:nvSpPr>
          <p:cNvPr id="3" name="Content Placeholder 2"/>
          <p:cNvSpPr>
            <a:spLocks noGrp="1"/>
          </p:cNvSpPr>
          <p:nvPr>
            <p:ph idx="1"/>
          </p:nvPr>
        </p:nvSpPr>
        <p:spPr/>
        <p:txBody>
          <a:bodyPr/>
          <a:lstStyle/>
          <a:p>
            <a:r>
              <a:rPr lang="en-US" dirty="0"/>
              <a:t>Data Security</a:t>
            </a:r>
          </a:p>
          <a:p>
            <a:r>
              <a:rPr lang="en-US" dirty="0"/>
              <a:t>Network Security</a:t>
            </a:r>
          </a:p>
          <a:p>
            <a:r>
              <a:rPr lang="en-US" dirty="0"/>
              <a:t>Physical Security</a:t>
            </a:r>
          </a:p>
          <a:p>
            <a:r>
              <a:rPr lang="en-US" dirty="0"/>
              <a:t>Application Security</a:t>
            </a:r>
          </a:p>
          <a:p>
            <a:endParaRPr lang="en-US" dirty="0"/>
          </a:p>
        </p:txBody>
      </p:sp>
    </p:spTree>
    <p:extLst>
      <p:ext uri="{BB962C8B-B14F-4D97-AF65-F5344CB8AC3E}">
        <p14:creationId xmlns:p14="http://schemas.microsoft.com/office/powerpoint/2010/main" val="1459079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all delivery types, which responsibility does the cloud provider wholly own?</a:t>
            </a:r>
          </a:p>
        </p:txBody>
      </p:sp>
      <p:sp>
        <p:nvSpPr>
          <p:cNvPr id="3" name="Content Placeholder 2"/>
          <p:cNvSpPr>
            <a:spLocks noGrp="1"/>
          </p:cNvSpPr>
          <p:nvPr>
            <p:ph idx="1"/>
          </p:nvPr>
        </p:nvSpPr>
        <p:spPr/>
        <p:txBody>
          <a:bodyPr/>
          <a:lstStyle/>
          <a:p>
            <a:endParaRPr lang="en-US" dirty="0"/>
          </a:p>
          <a:p>
            <a:endParaRPr lang="en-US" dirty="0"/>
          </a:p>
          <a:p>
            <a:pPr>
              <a:buFont typeface="+mj-lt"/>
              <a:buAutoNum type="arabicParenR" startAt="3"/>
            </a:pPr>
            <a:r>
              <a:rPr lang="en-US" dirty="0"/>
              <a:t>Physical Security</a:t>
            </a:r>
          </a:p>
          <a:p>
            <a:pPr>
              <a:buAutoNum type="arabicParenR" startAt="3"/>
            </a:pPr>
            <a:endParaRPr lang="en-US" dirty="0"/>
          </a:p>
        </p:txBody>
      </p:sp>
    </p:spTree>
    <p:extLst>
      <p:ext uri="{BB962C8B-B14F-4D97-AF65-F5344CB8AC3E}">
        <p14:creationId xmlns:p14="http://schemas.microsoft.com/office/powerpoint/2010/main" val="1192319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Tools</a:t>
            </a:r>
          </a:p>
        </p:txBody>
      </p:sp>
      <p:sp>
        <p:nvSpPr>
          <p:cNvPr id="3" name="Content Placeholder 2"/>
          <p:cNvSpPr>
            <a:spLocks noGrp="1"/>
          </p:cNvSpPr>
          <p:nvPr>
            <p:ph idx="1"/>
          </p:nvPr>
        </p:nvSpPr>
        <p:spPr/>
        <p:txBody>
          <a:bodyPr/>
          <a:lstStyle/>
          <a:p>
            <a:r>
              <a:rPr lang="en-US" dirty="0"/>
              <a:t>3 main security tools/services within Azure</a:t>
            </a:r>
          </a:p>
          <a:p>
            <a:pPr lvl="1"/>
            <a:r>
              <a:rPr lang="en-US" dirty="0"/>
              <a:t>Operations Management Suite (OMS)</a:t>
            </a:r>
          </a:p>
          <a:p>
            <a:pPr lvl="1"/>
            <a:r>
              <a:rPr lang="en-US" dirty="0"/>
              <a:t>Azure Security Center (ASC)</a:t>
            </a:r>
          </a:p>
          <a:p>
            <a:pPr lvl="1"/>
            <a:r>
              <a:rPr lang="en-US" dirty="0"/>
              <a:t>Activity Log</a:t>
            </a:r>
          </a:p>
          <a:p>
            <a:r>
              <a:rPr lang="en-US" dirty="0"/>
              <a:t>Using these tools is critical to ensuring we’re using Azure securely</a:t>
            </a:r>
          </a:p>
        </p:txBody>
      </p:sp>
    </p:spTree>
    <p:extLst>
      <p:ext uri="{BB962C8B-B14F-4D97-AF65-F5344CB8AC3E}">
        <p14:creationId xmlns:p14="http://schemas.microsoft.com/office/powerpoint/2010/main" val="240550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Tree>
    <p:extLst>
      <p:ext uri="{BB962C8B-B14F-4D97-AF65-F5344CB8AC3E}">
        <p14:creationId xmlns:p14="http://schemas.microsoft.com/office/powerpoint/2010/main" val="3721637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147603" y="1825625"/>
            <a:ext cx="9896793" cy="4351338"/>
          </a:xfrm>
          <a:prstGeom prst="rect">
            <a:avLst/>
          </a:prstGeom>
        </p:spPr>
      </p:pic>
    </p:spTree>
    <p:extLst>
      <p:ext uri="{BB962C8B-B14F-4D97-AF65-F5344CB8AC3E}">
        <p14:creationId xmlns:p14="http://schemas.microsoft.com/office/powerpoint/2010/main" val="974528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65812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Tree>
    <p:extLst>
      <p:ext uri="{BB962C8B-B14F-4D97-AF65-F5344CB8AC3E}">
        <p14:creationId xmlns:p14="http://schemas.microsoft.com/office/powerpoint/2010/main" val="1223289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15819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885.0">
  <timings duration="25966"/>
</athena>
</file>

<file path=customXml/item2.xml><?xml version="1.0" encoding="utf-8"?>
<athena xmlns="http://schemas.microsoft.com/edu/athena" version="0.1.3885.0">
  <media streamable="true" recordStart="0" recordEnd="25966" recordLength="26029" audioOnly="true" start="0" end="25966" audioFormat="{00001610-0000-0010-8000-00AA00389B71}" audioRate="44100" muted="false" volume="0.8" fadeIn="0" fadeOut="0" videoFormat="{34363248-0000-0010-8000-00AA00389B71}" videoRate="15" videoWidth="256" videoHeight="256"/>
</athena>
</file>

<file path=customXml/itemProps1.xml><?xml version="1.0" encoding="utf-8"?>
<ds:datastoreItem xmlns:ds="http://schemas.openxmlformats.org/officeDocument/2006/customXml" ds:itemID="{68A5C005-39DF-454A-8204-A59AF0EF4703}">
  <ds:schemaRefs>
    <ds:schemaRef ds:uri="http://schemas.microsoft.com/edu/athena"/>
  </ds:schemaRefs>
</ds:datastoreItem>
</file>

<file path=customXml/itemProps2.xml><?xml version="1.0" encoding="utf-8"?>
<ds:datastoreItem xmlns:ds="http://schemas.openxmlformats.org/officeDocument/2006/customXml" ds:itemID="{39D1B4F6-E1FE-4B64-ADB5-8B247CD4930D}">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
  <TotalTime>11854</TotalTime>
  <Words>9086</Words>
  <Application>Microsoft Office PowerPoint</Application>
  <PresentationFormat>Widescreen</PresentationFormat>
  <Paragraphs>1096</Paragraphs>
  <Slides>80</Slides>
  <Notes>80</Notes>
  <HiddenSlides>9</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80</vt:i4>
      </vt:variant>
    </vt:vector>
  </HeadingPairs>
  <TitlesOfParts>
    <vt:vector size="91" baseType="lpstr">
      <vt:lpstr>Arial</vt:lpstr>
      <vt:lpstr>Calibri</vt:lpstr>
      <vt:lpstr>Calibri Light</vt:lpstr>
      <vt:lpstr>Courier New</vt:lpstr>
      <vt:lpstr>Mangal</vt:lpstr>
      <vt:lpstr>Segoe UI</vt:lpstr>
      <vt:lpstr>Times New Roman</vt:lpstr>
      <vt:lpstr>Wingdings</vt:lpstr>
      <vt:lpstr>3_Office Theme</vt:lpstr>
      <vt:lpstr>Office Theme</vt:lpstr>
      <vt:lpstr>7-00134_MS_Qwest_template_Segoe</vt:lpstr>
      <vt:lpstr>Securing Resources</vt:lpstr>
      <vt:lpstr>Exam 70-534 Architecting Microsoft Azure Solutions</vt:lpstr>
      <vt:lpstr>Securing Resources</vt:lpstr>
      <vt:lpstr>#2 Secure resources (20–25%)</vt:lpstr>
      <vt:lpstr>Secure resources by using managed identities</vt:lpstr>
      <vt:lpstr>On-Premise Active Directory vs Azure AD</vt:lpstr>
      <vt:lpstr>Azure AD Edition Features</vt:lpstr>
      <vt:lpstr>Azure AD Premium Features</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Authorization Flow and 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w/ADFS</vt:lpstr>
      <vt:lpstr>Azure AD Connect SSO</vt:lpstr>
      <vt:lpstr>AD Connect SSO - Requirements</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Shared Security Responsibility Model</vt:lpstr>
      <vt:lpstr>For all delivery types, which responsibility does the cloud provider wholly own?</vt:lpstr>
      <vt:lpstr>For all delivery types, which responsibility does the cloud provider wholly own?</vt:lpstr>
      <vt:lpstr>Azure Security Tools</vt:lpstr>
      <vt:lpstr>Operations Management Suite</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Securing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James Serra</cp:lastModifiedBy>
  <cp:revision>554</cp:revision>
  <dcterms:created xsi:type="dcterms:W3CDTF">2015-09-15T13:10:44Z</dcterms:created>
  <dcterms:modified xsi:type="dcterms:W3CDTF">2017-10-19T15:11:11Z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